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DD68F0-0090-4A2A-BBF6-A58C6B0E50C3}">
          <p14:sldIdLst>
            <p14:sldId id="256"/>
            <p14:sldId id="257"/>
            <p14:sldId id="258"/>
            <p14:sldId id="259"/>
            <p14:sldId id="260"/>
            <p14:sldId id="271"/>
            <p14:sldId id="262"/>
            <p14:sldId id="263"/>
            <p14:sldId id="264"/>
            <p14:sldId id="265"/>
            <p14:sldId id="266"/>
            <p14:sldId id="267"/>
            <p14:sldId id="270"/>
            <p14:sldId id="268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8DEC-7FF2-4936-A56D-C0AB3F9C0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7A219-E4ED-4167-B2FD-4FD275B30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28925-9384-436B-B4E1-B622B730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50E9C-6DA0-45BC-AFE3-F790CD94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8D42C-2B03-4B80-BD63-3D4F4D6F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7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285E-3696-40BC-BF91-2D84C843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D604D-777C-4EE1-896C-9418E55CB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7985D-ADBE-49AB-B5CE-146D9045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9224B-A507-4BCF-AC6B-B506E180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E9A9-9F2B-4938-A519-D8AB8C1B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7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A6473-1EB9-4501-9D15-652A3B2CA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9BDC5-C485-42AA-9AFC-2B99E262B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9BFCC-774C-4CB9-BD2F-B3805DCC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1028-8962-45AB-B878-70E1B2BE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AD5C9-2AE9-41E3-909A-AFA1B3D9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5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C721-23C9-404B-BD11-60537C60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E3759-7B3B-49E9-A88C-4B0621C6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47067-0690-4FE1-81C1-C003986D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2FD84-AC63-4C6E-B338-E1F62B21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67658-CC24-4550-870F-FE8BC33B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4A7C8-D61D-41AB-B371-554DDC6DF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99777-DF30-44AC-8E8D-2D592957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6332F-2F53-4001-B441-FDA15284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F39C-00E8-4D10-B8F1-FBBA6D69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6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9D8B-8AB1-456D-B363-DF739DCD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B41A1-0256-46C2-81DE-1F02BD665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9BF22-D86C-4A1C-B104-05177991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AB54B-F5CF-44A4-8D6B-EA71869B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C00A4-848C-4855-9D10-4899E403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7AF0-80D9-4BE0-AD17-C39F80D5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5FAA-7DA1-4EB2-8669-B3EBEBD0C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C0202-6AF2-4434-93E8-AE6868201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716A2-10AB-4891-B2BA-ED32D4F3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BAB39-E5EA-4BCE-8D2D-CDF7033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11170-FE6C-4917-8439-9BEA18C9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9327-DAA5-44BE-99E0-B3D1196A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41732-F595-4B69-A7D6-836EA113A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B23B0-E30A-448A-A69E-B3B31F68B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3D9A1-3F75-49F7-947D-D7D8292DA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ADE60-6658-4D00-929E-0E91F7E3A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6B31A-A847-4398-A417-AEDC99F8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B83F1-63C2-43F7-9C42-D335A9B2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6BE16-6690-4B5F-80DA-C404EA7E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11EF-1936-4F12-A77C-760D421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1F198F-73D1-4E33-9CA5-6AE3161F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6251F-4BC0-4D0D-B5B6-A83AC1B7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75F7A-3173-48CE-8D45-AA81DE58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8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61B35-3717-446C-93E4-1A334E85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C04B5-693F-44EF-A220-A6862517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7A2A6-51BC-461F-8484-CC71A81C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5569-EFD4-4B98-883A-674D4A4A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F8E9-EBD7-4DAF-A047-C210D6ED0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9A325-F3F8-43F3-9C12-78A353DFC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CDFCE-C4E3-4576-AF3E-910F4CA4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1749E-9B95-4E78-9125-CBF7CBA3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4D71F-8F57-4D37-9144-1A3534D9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5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B252-9193-42E6-9862-CF28D8A4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9AC7A-1C13-4B31-A440-B461AA9A1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EC704-0730-40A4-A7D5-BDC08B31F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0E39D-EBC9-4672-8879-79C7532A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D4C45-DC7A-4D75-ACE0-6054313D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E0645-50A5-4B9F-AF08-92A1D3E1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9509F-AF83-46C6-84BE-E586CC1B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16C4C-4447-475C-86C3-8E41B4915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71715-F286-4EB0-B7A1-C8A5700ED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0963-B1D5-482F-BAD4-9D653BAE3E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8221-0BD6-4FFB-A025-A85505F47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1188-AE67-4D99-B253-0EE12F6A3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35F69-CDB8-42D9-92B3-DB365B793B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75526-5ABF-4FE2-99B9-D36BD15517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634"/>
            <a:ext cx="2589917" cy="3673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53DAB9-9CE7-48A0-BB84-17397C0A0A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083" y="1"/>
            <a:ext cx="2589917" cy="3673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F03CD6-C67F-45C8-824C-0DEC25FD0A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42" y="5202621"/>
            <a:ext cx="1656020" cy="14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jgray@citizensstatebank.u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AF15-81D8-2630-AE1B-0A37BD6CD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426" y="2261019"/>
            <a:ext cx="10803147" cy="3009631"/>
          </a:xfrm>
        </p:spPr>
        <p:txBody>
          <a:bodyPr>
            <a:normAutofit fontScale="90000"/>
          </a:bodyPr>
          <a:lstStyle/>
          <a:p>
            <a:r>
              <a:rPr lang="en-US" sz="10700" kern="100" dirty="0">
                <a:solidFill>
                  <a:schemeClr val="tx2">
                    <a:lumMod val="7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Dollars &amp; Sense:</a:t>
            </a:r>
            <a:br>
              <a:rPr lang="en-US" sz="4400" kern="100" dirty="0">
                <a:solidFill>
                  <a:schemeClr val="tx2">
                    <a:lumMod val="7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800" kern="100" dirty="0">
                <a:solidFill>
                  <a:schemeClr val="tx2">
                    <a:lumMod val="7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to Build Your Financial Wellness</a:t>
            </a:r>
            <a:br>
              <a:rPr lang="en-US" sz="1800" kern="10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Presented by Jordan Gray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5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11EC-E5A4-4144-4896-7D043AD7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Understanding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073D-02AA-73CB-38DF-8F83B1264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117" y="1423358"/>
            <a:ext cx="9549440" cy="4704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Investments can be through multiple different institutions. From Community Banks, Brokerage Accts, the US Government, and more.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Types of Investments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Stocks: Fluctuate each day, average yearly return around 8%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Bonds: Fixed rate, more secure than stocks but lower rate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CDs: Fixed rate terms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HYSA: Variable rate account with higher interest than other savings accts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Common Investment vehicles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IRAs: Traditional or Roth accounts managed by the individual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401k: Managed by employers (may have company matches)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HSAs: Triple tax advantaged account for medical expenses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529 College Plan: Savings for child’s future education expenses</a:t>
            </a:r>
          </a:p>
        </p:txBody>
      </p:sp>
    </p:spTree>
    <p:extLst>
      <p:ext uri="{BB962C8B-B14F-4D97-AF65-F5344CB8AC3E}">
        <p14:creationId xmlns:p14="http://schemas.microsoft.com/office/powerpoint/2010/main" val="177375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CCAD-A111-3E23-04E9-4C4C0E2D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09" y="6810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Avoiding Common Financial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7570C-66DF-6FFF-94C5-2F668A9C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543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Save for most expenses over getting a loan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Pay credit cards in full each month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Avoid pay day loans (interest can be over 400%)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Don’t overdraft bank accounts (costly fees)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Don’t cosign on a loan for someone you wouldn’t be willing to pay by yourself.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Don’t overspend on wants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Make sure to pay taxes on time</a:t>
            </a:r>
          </a:p>
        </p:txBody>
      </p:sp>
    </p:spTree>
    <p:extLst>
      <p:ext uri="{BB962C8B-B14F-4D97-AF65-F5344CB8AC3E}">
        <p14:creationId xmlns:p14="http://schemas.microsoft.com/office/powerpoint/2010/main" val="152460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1B1-1ADE-13F4-FAEA-6E68F2B0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Helpful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2E781-D4C4-CDC6-6DD0-EE5ED61F0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923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Books: “Personal finance for dummies” “How to Money”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Websites: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Nerdwallet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, Investopedia,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Youtube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Local Financial Planners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Local CPAs </a:t>
            </a:r>
          </a:p>
        </p:txBody>
      </p:sp>
      <p:pic>
        <p:nvPicPr>
          <p:cNvPr id="7170" name="Picture 2" descr="Personal Finance For Dummies [Book]">
            <a:extLst>
              <a:ext uri="{FF2B5EF4-FFF2-40B4-BE49-F238E27FC236}">
                <a16:creationId xmlns:a16="http://schemas.microsoft.com/office/drawing/2014/main" id="{2FD398E2-AD54-E6B2-E0D3-62BADE44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2400209" cy="303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633B9-CE0C-343B-94C9-C07ECE720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20759"/>
            <a:ext cx="4124325" cy="88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55670D-11F2-A1D5-7EF0-50644D041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209" y="1690688"/>
            <a:ext cx="2015477" cy="30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0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0032B-AA05-6270-9684-B7DB2007B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0845-5AE5-7004-E3BD-4271B030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Value Added Services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8126C2-9F18-0B7A-2E81-9C0DBE770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" r="2958"/>
          <a:stretch/>
        </p:blipFill>
        <p:spPr>
          <a:xfrm>
            <a:off x="304801" y="438150"/>
            <a:ext cx="10934700" cy="6054725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BE55DC2-4EA7-25EC-9D39-99D231C3C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5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F7E0-15D8-81AE-0002-6B17C902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00350" y="61277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2A61A-9088-2205-BACC-BB053FFFE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Start with a budget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Save over borrow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50/30/20 Rule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Set Short &amp; long terms goals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Pay debts on time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Invest in your future</a:t>
            </a:r>
          </a:p>
        </p:txBody>
      </p:sp>
      <p:pic>
        <p:nvPicPr>
          <p:cNvPr id="5" name="Picture 4" descr="A calculator and coins on a table&#10;&#10;AI-generated content may be incorrect.">
            <a:extLst>
              <a:ext uri="{FF2B5EF4-FFF2-40B4-BE49-F238E27FC236}">
                <a16:creationId xmlns:a16="http://schemas.microsoft.com/office/drawing/2014/main" id="{3AF1ABAF-CEF7-ADBF-EA91-CCEC5F720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60" y="681037"/>
            <a:ext cx="6378716" cy="423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21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0119-D12C-9027-078E-D6BD75DD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5024F-9516-8ADF-D58D-A04C01D06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8838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Email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jgray@citizensstatebank.us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Website: </a:t>
            </a:r>
            <a:r>
              <a:rPr lang="en-US" sz="1800" dirty="0">
                <a:solidFill>
                  <a:srgbClr val="FF0000"/>
                </a:solidFill>
              </a:rPr>
              <a:t>https://citizensstatebank.us</a:t>
            </a:r>
            <a:r>
              <a:rPr lang="en-US" sz="1400" dirty="0"/>
              <a:t>	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Sign up for an Account today!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https://citizensstatebank.us/personal-banking/checking/citizensexp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1B83E5-01C2-8926-CE5B-6BD2832995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77125" y="1834356"/>
            <a:ext cx="2571750" cy="4333875"/>
          </a:xfrm>
        </p:spPr>
      </p:pic>
    </p:spTree>
    <p:extLst>
      <p:ext uri="{BB962C8B-B14F-4D97-AF65-F5344CB8AC3E}">
        <p14:creationId xmlns:p14="http://schemas.microsoft.com/office/powerpoint/2010/main" val="31029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7CFC-742D-E735-153A-1D2874D3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76200"/>
            <a:ext cx="3932237" cy="111999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Topics to Cover</a:t>
            </a:r>
          </a:p>
        </p:txBody>
      </p:sp>
      <p:pic>
        <p:nvPicPr>
          <p:cNvPr id="1026" name="Picture 2" descr="Finance Wallpapers - Top Free Finance Backgrounds - WallpaperAccess">
            <a:extLst>
              <a:ext uri="{FF2B5EF4-FFF2-40B4-BE49-F238E27FC236}">
                <a16:creationId xmlns:a16="http://schemas.microsoft.com/office/drawing/2014/main" id="{89256357-87E7-35F3-52E9-E44C0D33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8"/>
          <a:stretch/>
        </p:blipFill>
        <p:spPr bwMode="auto">
          <a:xfrm>
            <a:off x="6096000" y="370162"/>
            <a:ext cx="5644552" cy="462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C8C6F-936D-2749-38CF-C68BC26D2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65270"/>
            <a:ext cx="5941378" cy="499838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Why Financial Literacy Matters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Assessing your Current Financial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Creating a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Saving for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Managing Debt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Building Credit Responsibly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Understanding Investments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Avoiding Common Financial Mistakes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Resources for Continued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2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F647-A464-5221-2534-F47B8968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8589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Why Financial Literacy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8A541-C5F8-1932-85A8-4A2BF6BED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Enables better decision making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Reduces stress and anxiety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Per an American Psychological Association survey in 2022, 56% of respondents had to make a different choice due to a lack of money in the past month.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Prepares for emergencies 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Medical expenses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Car repair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Losing a job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Makes future goals achievable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Car or home purchases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Vacation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Helps protect your money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Money accruing in interest bearing accounts making it “work” for you.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Having it in FDIC covered accounts.</a:t>
            </a:r>
          </a:p>
        </p:txBody>
      </p:sp>
    </p:spTree>
    <p:extLst>
      <p:ext uri="{BB962C8B-B14F-4D97-AF65-F5344CB8AC3E}">
        <p14:creationId xmlns:p14="http://schemas.microsoft.com/office/powerpoint/2010/main" val="77386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65FD-2DAE-E66B-6849-BDBDE63D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Assessing Your Current Financial Health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63AE-CBEC-80EE-11CF-3FF34862A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92" y="1388853"/>
            <a:ext cx="5887636" cy="470184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Track all income and expenses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Can use tools such as excel, google sheets, or just simple pen and paper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Review bank statements each month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Provided via email notice or paper statement from bank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Identify spending patterns and red flags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Bank account constantly negative?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Unknown transactions from your account?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Creditors calling you for owed money?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Check credit report annually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 Credit Bureaus: Transunion, Experian, Equifax</a:t>
            </a:r>
          </a:p>
        </p:txBody>
      </p:sp>
      <p:pic>
        <p:nvPicPr>
          <p:cNvPr id="5" name="Picture 4" descr="A piggy bank and a stethoscope&#10;&#10;AI-generated content may be incorrect.">
            <a:extLst>
              <a:ext uri="{FF2B5EF4-FFF2-40B4-BE49-F238E27FC236}">
                <a16:creationId xmlns:a16="http://schemas.microsoft.com/office/drawing/2014/main" id="{9FBAD8AA-EC4B-0632-BE05-DE733B228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9268" r="32500" b="2779"/>
          <a:stretch/>
        </p:blipFill>
        <p:spPr>
          <a:xfrm>
            <a:off x="6553028" y="1388853"/>
            <a:ext cx="6200947" cy="54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9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135C-A80E-04D7-D632-1E4A3332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150" y="30515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Creating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37C3-8771-ECFC-EE6A-33358BEAB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755"/>
            <a:ext cx="7077076" cy="462420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Use google sheets, excel, a journal, a phone app,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etc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List all monthly expenses 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Utility Bills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Rent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Phone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List monthly income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Jobs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Social Security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Investments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50/30/20 rule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50% of Income to Needs: Groceries, utilities, cell phone, 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30% of income to Wants: snacks, streaming services, newest phone, trips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20% of income to savings or debts: savings account, loans, IRAs, HSA, medical debt</a:t>
            </a:r>
          </a:p>
        </p:txBody>
      </p:sp>
      <p:pic>
        <p:nvPicPr>
          <p:cNvPr id="4" name="Content Placeholder 18">
            <a:extLst>
              <a:ext uri="{FF2B5EF4-FFF2-40B4-BE49-F238E27FC236}">
                <a16:creationId xmlns:a16="http://schemas.microsoft.com/office/drawing/2014/main" id="{971AA9A8-A5B1-94A8-0EDE-CC55BE9F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6" y="110250"/>
            <a:ext cx="4114800" cy="6637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65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CB59-3907-4F8F-3776-15535281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Budget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8D03C-1E06-35E0-2A99-8F8FC08C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Utilize multiple bank accounts for expense organization</a:t>
            </a:r>
          </a:p>
          <a:p>
            <a:pPr lvl="1"/>
            <a:r>
              <a:rPr lang="en-US" sz="1600" dirty="0"/>
              <a:t>Subscription Bills</a:t>
            </a:r>
          </a:p>
          <a:p>
            <a:pPr lvl="1"/>
            <a:r>
              <a:rPr lang="en-US" sz="1600" dirty="0"/>
              <a:t>Car/Home </a:t>
            </a:r>
          </a:p>
          <a:p>
            <a:pPr lvl="1"/>
            <a:r>
              <a:rPr lang="en-US" sz="1600" dirty="0"/>
              <a:t>Fun Money</a:t>
            </a:r>
          </a:p>
          <a:p>
            <a:pPr lvl="1"/>
            <a:r>
              <a:rPr lang="en-US" sz="1600" dirty="0"/>
              <a:t>Vacation</a:t>
            </a:r>
          </a:p>
          <a:p>
            <a:r>
              <a:rPr lang="en-US" sz="2000" dirty="0"/>
              <a:t>Just because a bill is not due this month doesn’t mean you don’t have to save for it. (insurance, annual subscriptions, car registration)</a:t>
            </a:r>
          </a:p>
          <a:p>
            <a:r>
              <a:rPr lang="en-US" sz="2000" dirty="0"/>
              <a:t>Utilize a tracking app. (many are free)</a:t>
            </a:r>
          </a:p>
          <a:p>
            <a:r>
              <a:rPr lang="en-US" sz="2000" dirty="0"/>
              <a:t>Try your best to get a grocery budget down. (stores charge different prices for same food products)</a:t>
            </a:r>
          </a:p>
          <a:p>
            <a:r>
              <a:rPr lang="en-US" sz="2000" dirty="0"/>
              <a:t>End goal is to get an idea of how much money you have to move around.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3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4EA8-6F60-77E1-8BA6-9E4016DC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0441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Saving for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E9C0-ED7E-F6E4-78A7-1E0B302F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06" y="1601911"/>
            <a:ext cx="575085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Understanding your passions in life and what does and doesn’t matter can help to set future goals.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Short Term: Within 5 years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Emergency fund (3-6 months expenses)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New laptop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Down payment on a car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Upcoming vacation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Long Term: 5 + Years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 home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Retirement 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Education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124" name="Picture 4" descr="Fiji Motor Services | Carpenters Motors Fiji | Vehicle Dealer">
            <a:extLst>
              <a:ext uri="{FF2B5EF4-FFF2-40B4-BE49-F238E27FC236}">
                <a16:creationId xmlns:a16="http://schemas.microsoft.com/office/drawing/2014/main" id="{3202F283-473A-837D-2E24-E9DB281C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4" y="338138"/>
            <a:ext cx="451485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house with a sign in front of it&#10;&#10;AI-generated content may be incorrect.">
            <a:extLst>
              <a:ext uri="{FF2B5EF4-FFF2-40B4-BE49-F238E27FC236}">
                <a16:creationId xmlns:a16="http://schemas.microsoft.com/office/drawing/2014/main" id="{016700C3-EC22-78B8-4ECE-B10946CB9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41" y="3429000"/>
            <a:ext cx="5750859" cy="328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16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16F4-61BD-3D03-72B7-A0B2EFC8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2575" y="27974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Managing Debt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F95C-95D1-B8EE-3EC0-E9B9D446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11" y="1337094"/>
            <a:ext cx="11708921" cy="508140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Good Debt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Education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Home Mortgage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Planned loans for business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Bad Debt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Pay day loans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Credit Cards (when not paid in full)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Strategies to reduce existing debt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Snowball Method: Payoff smallest debts first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Avalanche Method: Pay highest interest debts first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Avoiding future debt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Live within your means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Avoid impulse spending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Save over taking loans</a:t>
            </a:r>
          </a:p>
          <a:p>
            <a:endParaRPr lang="en-US" dirty="0"/>
          </a:p>
        </p:txBody>
      </p:sp>
      <p:pic>
        <p:nvPicPr>
          <p:cNvPr id="7" name="Picture 6" descr="A hand handing over money to another hand&#10;&#10;AI-generated content may be incorrect.">
            <a:extLst>
              <a:ext uri="{FF2B5EF4-FFF2-40B4-BE49-F238E27FC236}">
                <a16:creationId xmlns:a16="http://schemas.microsoft.com/office/drawing/2014/main" id="{F042B287-86E5-9A60-26D0-B98473745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68" y="355107"/>
            <a:ext cx="5026980" cy="335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28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AE7237-7578-DC57-689C-87BDCE521C30}"/>
              </a:ext>
            </a:extLst>
          </p:cNvPr>
          <p:cNvSpPr/>
          <p:nvPr/>
        </p:nvSpPr>
        <p:spPr>
          <a:xfrm>
            <a:off x="9339309" y="4829452"/>
            <a:ext cx="2852691" cy="2334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98DA4-D0EF-EFAE-87D8-5ACF3975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731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Building Credit Responsibly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5BD53-49BA-7ECD-5BDB-0F1A75317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06" y="1008879"/>
            <a:ext cx="5087471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 Credit Score is to show how good of a borrower an individual is. It’s calculated based off: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Payment History (High impact on score)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Credit card utilization (High impact on score)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Derogatory marks (High impact on score)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Age of credit history (medium impact on score)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Total Accounts (low impact on score)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Hard Inquires (low impact on score)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Importance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Better credit can get lower interest rates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More institutions willing to lend to you with good credit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Some jobs look at credit score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Tips for a healthy score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Pay bills on time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Keep credit balance below 30% of total limit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Review credit reports regularly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Don’t apply for too many loans in a short period of time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3660B-629F-7D11-2C98-F1B26ABB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713" y="355623"/>
            <a:ext cx="5531224" cy="2828925"/>
          </a:xfrm>
          <a:prstGeom prst="rect">
            <a:avLst/>
          </a:prstGeom>
        </p:spPr>
      </p:pic>
      <p:pic>
        <p:nvPicPr>
          <p:cNvPr id="4" name="Picture 3" descr="A person holding a phone&#10;&#10;AI-generated content may be incorrect.">
            <a:extLst>
              <a:ext uri="{FF2B5EF4-FFF2-40B4-BE49-F238E27FC236}">
                <a16:creationId xmlns:a16="http://schemas.microsoft.com/office/drawing/2014/main" id="{739CE1F9-23F4-F1CC-5872-2346BEE5B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r="6132" b="8872"/>
          <a:stretch/>
        </p:blipFill>
        <p:spPr>
          <a:xfrm>
            <a:off x="5971713" y="3250954"/>
            <a:ext cx="5531224" cy="358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212359"/>
      </p:ext>
    </p:extLst>
  </p:cSld>
  <p:clrMapOvr>
    <a:masterClrMapping/>
  </p:clrMapOvr>
</p:sld>
</file>

<file path=ppt/theme/theme1.xml><?xml version="1.0" encoding="utf-8"?>
<a:theme xmlns:a="http://schemas.openxmlformats.org/drawingml/2006/main" name="csb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b" id="{DE567AD1-25A3-438A-ACE8-D914033415D1}" vid="{5E144C78-0EAF-4A1F-8139-AAAB94A487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904</Words>
  <Application>Microsoft Office PowerPoint</Application>
  <PresentationFormat>Widescreen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Century Gothic</vt:lpstr>
      <vt:lpstr>csb</vt:lpstr>
      <vt:lpstr>Dollars &amp; Sense: How to Build Your Financial Wellness  Presented by Jordan Gray </vt:lpstr>
      <vt:lpstr>Topics to Cover</vt:lpstr>
      <vt:lpstr>Why Financial Literacy Matters</vt:lpstr>
      <vt:lpstr>Assessing Your Current Financial Health </vt:lpstr>
      <vt:lpstr>Creating a Budget</vt:lpstr>
      <vt:lpstr>Creating a Budget (continued)</vt:lpstr>
      <vt:lpstr>Saving for Goals</vt:lpstr>
      <vt:lpstr>Managing Debt </vt:lpstr>
      <vt:lpstr>Building Credit Responsibly</vt:lpstr>
      <vt:lpstr>Understanding Investments</vt:lpstr>
      <vt:lpstr>Avoiding Common Financial Mistakes</vt:lpstr>
      <vt:lpstr>Helpful Resources</vt:lpstr>
      <vt:lpstr>Value Added Services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 State Bank Money Basics</dc:title>
  <dc:creator>Jordan Gray</dc:creator>
  <cp:lastModifiedBy>Jordan Gray</cp:lastModifiedBy>
  <cp:revision>11</cp:revision>
  <dcterms:created xsi:type="dcterms:W3CDTF">2024-12-11T01:10:04Z</dcterms:created>
  <dcterms:modified xsi:type="dcterms:W3CDTF">2025-02-10T15:01:57Z</dcterms:modified>
</cp:coreProperties>
</file>