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7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68" r:id="rId15"/>
    <p:sldId id="27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9DD68F0-0090-4A2A-BBF6-A58C6B0E50C3}">
          <p14:sldIdLst>
            <p14:sldId id="256"/>
            <p14:sldId id="257"/>
            <p14:sldId id="258"/>
            <p14:sldId id="259"/>
            <p14:sldId id="260"/>
            <p14:sldId id="271"/>
            <p14:sldId id="262"/>
            <p14:sldId id="263"/>
            <p14:sldId id="264"/>
            <p14:sldId id="265"/>
            <p14:sldId id="266"/>
            <p14:sldId id="267"/>
            <p14:sldId id="270"/>
            <p14:sldId id="268"/>
            <p14:sldId id="27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88DEC-7FF2-4936-A56D-C0AB3F9C0B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B7A219-E4ED-4167-B2FD-4FD275B307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F28925-9384-436B-B4E1-B622B7302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80963-B1D5-482F-BAD4-9D653BAE3E2C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150E9C-6DA0-45BC-AFE3-F790CD94A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58D42C-2B03-4B80-BD63-3D4F4D6FE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35F69-CDB8-42D9-92B3-DB365B793B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079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8285E-3696-40BC-BF91-2D84C8432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0D604D-777C-4EE1-896C-9418E55CB3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37985D-ADBE-49AB-B5CE-146D9045E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80963-B1D5-482F-BAD4-9D653BAE3E2C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09224B-A507-4BCF-AC6B-B506E1808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7E9A9-9F2B-4938-A519-D8AB8C1B5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35F69-CDB8-42D9-92B3-DB365B793B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078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42A6473-1EB9-4501-9D15-652A3B2CA2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A9BDC5-C485-42AA-9AFC-2B99E262B5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F9BFCC-774C-4CB9-BD2F-B3805DCC1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80963-B1D5-482F-BAD4-9D653BAE3E2C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E61028-8962-45AB-B878-70E1B2BE8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AD5C9-2AE9-41E3-909A-AFA1B3D95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35F69-CDB8-42D9-92B3-DB365B793B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3574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C721-23C9-404B-BD11-60537C60F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6E3759-7B3B-49E9-A88C-4B0621C69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80963-B1D5-482F-BAD4-9D653BAE3E2C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047067-0690-4FE1-81C1-C003986D5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F2FD84-AC63-4C6E-B338-E1F62B21E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35F69-CDB8-42D9-92B3-DB365B793B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650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67658-CC24-4550-870F-FE8BC33BD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D4A7C8-D61D-41AB-B371-554DDC6DFE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899777-DF30-44AC-8E8D-2D5929571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80963-B1D5-482F-BAD4-9D653BAE3E2C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26332F-2F53-4001-B441-FDA152841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0BF39C-00E8-4D10-B8F1-FBBA6D692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35F69-CDB8-42D9-92B3-DB365B793B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65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99D8B-8AB1-456D-B363-DF739DCD4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EB41A1-0256-46C2-81DE-1F02BD6655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9BF22-D86C-4A1C-B104-051779912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80963-B1D5-482F-BAD4-9D653BAE3E2C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5AB54B-F5CF-44A4-8D6B-EA71869B6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BC00A4-848C-4855-9D10-4899E4035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35F69-CDB8-42D9-92B3-DB365B793B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152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57AF0-80D9-4BE0-AD17-C39F80D58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EC5FAA-7DA1-4EB2-8669-B3EBEBD0C6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1C0202-6AF2-4434-93E8-AE68682010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C716A2-10AB-4891-B2BA-ED32D4F39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80963-B1D5-482F-BAD4-9D653BAE3E2C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ABAB39-E5EA-4BCE-8D2D-CDF7033B1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311170-FE6C-4917-8439-9BEA18C94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35F69-CDB8-42D9-92B3-DB365B793B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529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99327-DAA5-44BE-99E0-B3D1196AD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C41732-F595-4B69-A7D6-836EA113A2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9B23B0-E30A-448A-A69E-B3B31F68BD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83D9A1-3F75-49F7-947D-D7D8292DA1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EADE60-6658-4D00-929E-0E91F7E3A3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116B31A-A847-4398-A417-AEDC99F87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80963-B1D5-482F-BAD4-9D653BAE3E2C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65B83F1-63C2-43F7-9C42-D335A9B2E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56BE16-6690-4B5F-80DA-C404EA7EF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35F69-CDB8-42D9-92B3-DB365B793B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646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111EF-1936-4F12-A77C-760D421F0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1F198F-73D1-4E33-9CA5-6AE3161FE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80963-B1D5-482F-BAD4-9D653BAE3E2C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86251F-4BC0-4D0D-B5B6-A83AC1B7E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D75F7A-3173-48CE-8D45-AA81DE58D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35F69-CDB8-42D9-92B3-DB365B793B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088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E61B35-3717-446C-93E4-1A334E85E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80963-B1D5-482F-BAD4-9D653BAE3E2C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1C04B5-693F-44EF-A220-A68625171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57A2A6-51BC-461F-8484-CC71A81C6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35F69-CDB8-42D9-92B3-DB365B793B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272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95569-EFD4-4B98-883A-674D4A4A1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7EF8E9-EBD7-4DAF-A047-C210D6ED0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49A325-F3F8-43F3-9C12-78A353DFC7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BCDFCE-C4E3-4576-AF3E-910F4CA48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80963-B1D5-482F-BAD4-9D653BAE3E2C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B1749E-9B95-4E78-9125-CBF7CBA38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D4D71F-8F57-4D37-9144-1A3534D95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35F69-CDB8-42D9-92B3-DB365B793B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057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7B252-9193-42E6-9862-CF28D8A41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79AC7A-1C13-4B31-A440-B461AA9A18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8EC704-0730-40A4-A7D5-BDC08B31F3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D0E39D-EBC9-4672-8879-79C7532A3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80963-B1D5-482F-BAD4-9D653BAE3E2C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ED4C45-DC7A-4D75-ACE0-6054313D2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5E0645-50A5-4B9F-AF08-92A1D3E1D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35F69-CDB8-42D9-92B3-DB365B793B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114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jp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09509F-AF83-46C6-84BE-E586CC1B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A16C4C-4447-475C-86C3-8E41B49157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371715-F286-4EB0-B7A1-C8A5700EDE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C80963-B1D5-482F-BAD4-9D653BAE3E2C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D18221-0BD6-4FFB-A025-A85505F47B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5A1188-AE67-4D99-B253-0EE12F6A3F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B35F69-CDB8-42D9-92B3-DB365B793B7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3575526-5ABF-4FE2-99B9-D36BD155175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84634"/>
            <a:ext cx="2589917" cy="367336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053DAB9-9CE7-48A0-BB84-17397C0A0AD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2083" y="1"/>
            <a:ext cx="2589917" cy="367336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1F03CD6-C67F-45C8-824C-0DEC25FD0AA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7442" y="5202621"/>
            <a:ext cx="1656020" cy="1408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762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mailto:jgray@citizensstatebank.us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4AF15-81D8-2630-AE1B-0A37BD6CD0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4426" y="2261019"/>
            <a:ext cx="10803147" cy="3009631"/>
          </a:xfrm>
        </p:spPr>
        <p:txBody>
          <a:bodyPr>
            <a:normAutofit fontScale="90000"/>
          </a:bodyPr>
          <a:lstStyle/>
          <a:p>
            <a:r>
              <a:rPr lang="en-US" sz="10700" kern="100" dirty="0">
                <a:solidFill>
                  <a:schemeClr val="tx2">
                    <a:lumMod val="75000"/>
                  </a:schemeClr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Dollars &amp; Sense:</a:t>
            </a:r>
            <a:br>
              <a:rPr lang="en-US" sz="4400" kern="100" dirty="0">
                <a:solidFill>
                  <a:schemeClr val="tx2">
                    <a:lumMod val="75000"/>
                  </a:schemeClr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4800" kern="100" dirty="0">
                <a:solidFill>
                  <a:schemeClr val="tx2">
                    <a:lumMod val="75000"/>
                  </a:schemeClr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How to Build Your Financial Wellness</a:t>
            </a:r>
            <a:br>
              <a:rPr lang="en-US" sz="1800" kern="100" dirty="0">
                <a:solidFill>
                  <a:schemeClr val="tx2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en-US" sz="1800" kern="100" dirty="0">
                <a:solidFill>
                  <a:schemeClr val="tx2">
                    <a:lumMod val="75000"/>
                  </a:schemeClr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4400" dirty="0">
                <a:solidFill>
                  <a:schemeClr val="tx2">
                    <a:lumMod val="75000"/>
                  </a:schemeClr>
                </a:solidFill>
              </a:rPr>
              <a:t>Presented by Jordan Gray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657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811EC-E5A4-4144-4896-7D043AD7D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Understanding Investments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11073D-02AA-73CB-38DF-8F83B1264A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5117" y="1423358"/>
            <a:ext cx="9549440" cy="47049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Investments can be through multiple different institutions. From Community Banks, Brokerage Accts, the US Government, and more.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Types of Investments</a:t>
            </a:r>
          </a:p>
          <a:p>
            <a:pPr lvl="1"/>
            <a:r>
              <a:rPr lang="en-US" sz="1800" dirty="0">
                <a:solidFill>
                  <a:schemeClr val="tx2">
                    <a:lumMod val="75000"/>
                  </a:schemeClr>
                </a:solidFill>
              </a:rPr>
              <a:t>Stocks: Fluctuate each day, average yearly return around 8%</a:t>
            </a:r>
          </a:p>
          <a:p>
            <a:pPr lvl="1"/>
            <a:r>
              <a:rPr lang="en-US" sz="1800" dirty="0">
                <a:solidFill>
                  <a:schemeClr val="tx2">
                    <a:lumMod val="75000"/>
                  </a:schemeClr>
                </a:solidFill>
              </a:rPr>
              <a:t>Bonds: Fixed rate, more secure than stocks but lower rate</a:t>
            </a:r>
          </a:p>
          <a:p>
            <a:pPr lvl="1"/>
            <a:r>
              <a:rPr lang="en-US" sz="1800" dirty="0">
                <a:solidFill>
                  <a:schemeClr val="tx2">
                    <a:lumMod val="75000"/>
                  </a:schemeClr>
                </a:solidFill>
              </a:rPr>
              <a:t>CDs: Fixed rate terms</a:t>
            </a:r>
          </a:p>
          <a:p>
            <a:pPr lvl="1"/>
            <a:r>
              <a:rPr lang="en-US" sz="1800" dirty="0">
                <a:solidFill>
                  <a:schemeClr val="tx2">
                    <a:lumMod val="75000"/>
                  </a:schemeClr>
                </a:solidFill>
              </a:rPr>
              <a:t>HYSA: Variable rate account with higher interest than other savings accts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Common Investment vehicles</a:t>
            </a:r>
          </a:p>
          <a:p>
            <a:pPr lvl="1"/>
            <a:r>
              <a:rPr lang="en-US" sz="1800" dirty="0">
                <a:solidFill>
                  <a:schemeClr val="tx2">
                    <a:lumMod val="75000"/>
                  </a:schemeClr>
                </a:solidFill>
              </a:rPr>
              <a:t>IRAs: Traditional or Roth accounts managed by the individual</a:t>
            </a:r>
          </a:p>
          <a:p>
            <a:pPr lvl="1"/>
            <a:r>
              <a:rPr lang="en-US" sz="1800" dirty="0">
                <a:solidFill>
                  <a:schemeClr val="tx2">
                    <a:lumMod val="75000"/>
                  </a:schemeClr>
                </a:solidFill>
              </a:rPr>
              <a:t>401k: Managed by employers (may have company matches)</a:t>
            </a:r>
          </a:p>
          <a:p>
            <a:pPr lvl="1"/>
            <a:r>
              <a:rPr lang="en-US" sz="1800" dirty="0">
                <a:solidFill>
                  <a:schemeClr val="tx2">
                    <a:lumMod val="75000"/>
                  </a:schemeClr>
                </a:solidFill>
              </a:rPr>
              <a:t>HSAs: Triple tax advantaged account for medical expenses</a:t>
            </a:r>
          </a:p>
          <a:p>
            <a:pPr lvl="1"/>
            <a:r>
              <a:rPr lang="en-US" sz="1800" dirty="0">
                <a:solidFill>
                  <a:schemeClr val="tx2">
                    <a:lumMod val="75000"/>
                  </a:schemeClr>
                </a:solidFill>
              </a:rPr>
              <a:t>529 College Plan: Savings for child’s future education expenses</a:t>
            </a:r>
          </a:p>
        </p:txBody>
      </p:sp>
    </p:spTree>
    <p:extLst>
      <p:ext uri="{BB962C8B-B14F-4D97-AF65-F5344CB8AC3E}">
        <p14:creationId xmlns:p14="http://schemas.microsoft.com/office/powerpoint/2010/main" val="17737520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DCCAD-A111-3E23-04E9-4C4C0E2D9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309" y="681037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Avoiding Common Financial Mistakes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07570C-66DF-6FFF-94C5-2F668A9C6E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7543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Save for most expenses over getting a loan</a:t>
            </a:r>
          </a:p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Pay credit cards in full each month</a:t>
            </a:r>
          </a:p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Avoid pay day loans (interest can be over 400%)</a:t>
            </a:r>
          </a:p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Don’t overdraft bank accounts (costly fees)</a:t>
            </a:r>
          </a:p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Don’t cosign on a loan for someone you wouldn’t be willing to pay by yourself.</a:t>
            </a:r>
          </a:p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Don’t overspend on wants</a:t>
            </a:r>
          </a:p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Make sure to pay taxes on time</a:t>
            </a:r>
          </a:p>
        </p:txBody>
      </p:sp>
    </p:spTree>
    <p:extLst>
      <p:ext uri="{BB962C8B-B14F-4D97-AF65-F5344CB8AC3E}">
        <p14:creationId xmlns:p14="http://schemas.microsoft.com/office/powerpoint/2010/main" val="15246067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471B1-1ADE-13F4-FAEA-6E68F2B08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Helpful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2E781-D4C4-CDC6-6DD0-EE5ED61F02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639235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Books: “Personal finance for dummies” “How to Money”</a:t>
            </a:r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Websites: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</a:rPr>
              <a:t>Nerdwallet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, Investopedia,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</a:rPr>
              <a:t>Youtube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Local Financial Planners</a:t>
            </a:r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Local CPAs </a:t>
            </a:r>
          </a:p>
        </p:txBody>
      </p:sp>
      <p:pic>
        <p:nvPicPr>
          <p:cNvPr id="7170" name="Picture 2" descr="Personal Finance For Dummies [Book]">
            <a:extLst>
              <a:ext uri="{FF2B5EF4-FFF2-40B4-BE49-F238E27FC236}">
                <a16:creationId xmlns:a16="http://schemas.microsoft.com/office/drawing/2014/main" id="{2FD398E2-AD54-E6B2-E0D3-62BADE448B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690688"/>
            <a:ext cx="2400209" cy="3030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4D633B9-CE0C-343B-94C9-C07ECE720D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4720759"/>
            <a:ext cx="4124325" cy="8858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D55670D-11F2-A1D5-7EF0-50644D041B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6209" y="1690688"/>
            <a:ext cx="2015477" cy="3030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0003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90032B-AA05-6270-9684-B7DB2007BB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00845-5AE5-7004-E3BD-4271B030E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Value Added Services</a:t>
            </a:r>
          </a:p>
        </p:txBody>
      </p:sp>
      <p:pic>
        <p:nvPicPr>
          <p:cNvPr id="13" name="Picture 1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8B8126C2-9F18-0B7A-2E81-9C0DBE7701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96" r="2958"/>
          <a:stretch/>
        </p:blipFill>
        <p:spPr>
          <a:xfrm>
            <a:off x="304801" y="438150"/>
            <a:ext cx="10934700" cy="6054725"/>
          </a:xfrm>
          <a:prstGeom prst="rect">
            <a:avLst/>
          </a:prstGeom>
        </p:spPr>
      </p:pic>
      <p:pic>
        <p:nvPicPr>
          <p:cNvPr id="20" name="Picture 19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1BE55DC2-4EA7-25EC-9D39-99D231C3CD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5500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CF7E0-15D8-81AE-0002-6B17C902A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800350" y="612775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E2A61A-9088-2205-BACC-BB053FFFE8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Start with a budget</a:t>
            </a:r>
          </a:p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Save over borrow</a:t>
            </a:r>
          </a:p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50/30/20 Rule</a:t>
            </a:r>
          </a:p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Set Short &amp; long terms goals</a:t>
            </a:r>
          </a:p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Pay debts on time</a:t>
            </a:r>
          </a:p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Invest in your future</a:t>
            </a:r>
          </a:p>
        </p:txBody>
      </p:sp>
      <p:pic>
        <p:nvPicPr>
          <p:cNvPr id="5" name="Picture 4" descr="A calculator and coins on a table&#10;&#10;AI-generated content may be incorrect.">
            <a:extLst>
              <a:ext uri="{FF2B5EF4-FFF2-40B4-BE49-F238E27FC236}">
                <a16:creationId xmlns:a16="http://schemas.microsoft.com/office/drawing/2014/main" id="{3AF1ABAF-CEF7-ADBF-EA91-CCEC5F7206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0860" y="681037"/>
            <a:ext cx="6378716" cy="42386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982168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A0119-D12C-9027-078E-D6BD75DD5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5024F-9516-8ADF-D58D-A04C01D06B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6088380" cy="4351338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</a:rPr>
              <a:t>Email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: </a:t>
            </a:r>
            <a:r>
              <a:rPr lang="en-US" sz="1800" dirty="0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jgray@citizensstatebank.us</a:t>
            </a:r>
            <a:endParaRPr lang="en-US" sz="18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</a:rPr>
              <a:t>Website: </a:t>
            </a:r>
            <a:r>
              <a:rPr lang="en-US" sz="1800" dirty="0">
                <a:solidFill>
                  <a:srgbClr val="FF0000"/>
                </a:solidFill>
              </a:rPr>
              <a:t>https://citizensstatebank.us</a:t>
            </a:r>
            <a:r>
              <a:rPr lang="en-US" sz="1400" dirty="0"/>
              <a:t>	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</a:rPr>
              <a:t>Sign up for an Account today! </a:t>
            </a:r>
          </a:p>
          <a:p>
            <a:pPr marL="0" indent="0">
              <a:buNone/>
            </a:pPr>
            <a:r>
              <a:rPr lang="en-US" sz="1400" dirty="0">
                <a:solidFill>
                  <a:srgbClr val="FF0000"/>
                </a:solidFill>
              </a:rPr>
              <a:t>https://citizensstatebank.us/personal-banking/checking/citizensexp</a:t>
            </a:r>
            <a:endParaRPr lang="en-US" sz="2000" dirty="0">
              <a:solidFill>
                <a:srgbClr val="FF0000"/>
              </a:solidFill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01B83E5-01C2-8926-CE5B-6BD28329952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477125" y="1834356"/>
            <a:ext cx="2571750" cy="4333875"/>
          </a:xfrm>
        </p:spPr>
      </p:pic>
    </p:spTree>
    <p:extLst>
      <p:ext uri="{BB962C8B-B14F-4D97-AF65-F5344CB8AC3E}">
        <p14:creationId xmlns:p14="http://schemas.microsoft.com/office/powerpoint/2010/main" val="310293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87CFC-742D-E735-153A-1D2874D3F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-76200"/>
            <a:ext cx="3932237" cy="1119996"/>
          </a:xfrm>
        </p:spPr>
        <p:txBody>
          <a:bodyPr anchor="b">
            <a:normAutofit fontScale="90000"/>
          </a:bodyPr>
          <a:lstStyle/>
          <a:p>
            <a:pPr algn="ctr"/>
            <a:r>
              <a:rPr lang="en-US" sz="4000" dirty="0">
                <a:solidFill>
                  <a:schemeClr val="tx2">
                    <a:lumMod val="75000"/>
                  </a:schemeClr>
                </a:solidFill>
              </a:rPr>
              <a:t>Topics to Cover</a:t>
            </a:r>
          </a:p>
        </p:txBody>
      </p:sp>
      <p:pic>
        <p:nvPicPr>
          <p:cNvPr id="1026" name="Picture 2" descr="Finance Wallpapers - Top Free Finance Backgrounds - WallpaperAccess">
            <a:extLst>
              <a:ext uri="{FF2B5EF4-FFF2-40B4-BE49-F238E27FC236}">
                <a16:creationId xmlns:a16="http://schemas.microsoft.com/office/drawing/2014/main" id="{89256357-87E7-35F3-52E9-E44C0D33D3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18"/>
          <a:stretch/>
        </p:blipFill>
        <p:spPr bwMode="auto">
          <a:xfrm>
            <a:off x="6096000" y="370162"/>
            <a:ext cx="5644552" cy="46282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0C8C6F-936D-2749-38CF-C68BC26D2C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065270"/>
            <a:ext cx="5941378" cy="4998381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Why Financial Literacy Matters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Assessing your Current Financial Health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Creating a Budget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Saving for Goals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Managing Debt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Building Credit Responsibly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Understanding Investments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Avoiding Common Financial Mistakes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Resources for Continued Learning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424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AF647-A464-5221-2534-F47B8968A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485895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Why Financial Literacy Matters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A8A541-C5F8-1932-85A8-4A2BF6BED9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0" y="1690688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Enables better decision making</a:t>
            </a:r>
          </a:p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Reduces stress and anxiety</a:t>
            </a:r>
          </a:p>
          <a:p>
            <a:pPr lvl="1"/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Per an American Psychological Association survey in 2022, 56% of respondents had to make a different choice due to a lack of money in the past month.</a:t>
            </a:r>
          </a:p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Prepares for emergencies </a:t>
            </a:r>
          </a:p>
          <a:p>
            <a:pPr lvl="1"/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Medical expenses</a:t>
            </a:r>
          </a:p>
          <a:p>
            <a:pPr lvl="1"/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Car repair</a:t>
            </a:r>
          </a:p>
          <a:p>
            <a:pPr lvl="1"/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Losing a job</a:t>
            </a:r>
          </a:p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Makes future goals achievable</a:t>
            </a:r>
          </a:p>
          <a:p>
            <a:pPr lvl="1"/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Car or home purchases</a:t>
            </a:r>
          </a:p>
          <a:p>
            <a:pPr lvl="1"/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Vacation</a:t>
            </a:r>
          </a:p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Helps protect your money</a:t>
            </a:r>
          </a:p>
          <a:p>
            <a:pPr lvl="1"/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Money accruing in interest bearing accounts making it “work” for you.</a:t>
            </a:r>
          </a:p>
          <a:p>
            <a:pPr lvl="1"/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Having it in FDIC covered accounts.</a:t>
            </a:r>
          </a:p>
        </p:txBody>
      </p:sp>
    </p:spTree>
    <p:extLst>
      <p:ext uri="{BB962C8B-B14F-4D97-AF65-F5344CB8AC3E}">
        <p14:creationId xmlns:p14="http://schemas.microsoft.com/office/powerpoint/2010/main" val="773869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265FD-2DAE-E66B-6849-BDBDE63D1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chemeClr val="tx2">
                    <a:lumMod val="75000"/>
                  </a:schemeClr>
                </a:solidFill>
              </a:rPr>
              <a:t>Assessing Your Current Financial Health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463AE-CBEC-80EE-11CF-3FF34862A2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692" y="1388853"/>
            <a:ext cx="5887636" cy="4701846"/>
          </a:xfrm>
        </p:spPr>
        <p:txBody>
          <a:bodyPr>
            <a:normAutofit lnSpcReduction="10000"/>
          </a:bodyPr>
          <a:lstStyle/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Track all income and expenses</a:t>
            </a:r>
          </a:p>
          <a:p>
            <a:pPr lvl="1"/>
            <a:r>
              <a:rPr lang="en-US" sz="1800" dirty="0">
                <a:solidFill>
                  <a:schemeClr val="tx2">
                    <a:lumMod val="75000"/>
                  </a:schemeClr>
                </a:solidFill>
              </a:rPr>
              <a:t>Can use tools such as excel, google sheets, or just simple pen and paper</a:t>
            </a:r>
          </a:p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Review bank statements each month</a:t>
            </a:r>
          </a:p>
          <a:p>
            <a:pPr lvl="1"/>
            <a:r>
              <a:rPr lang="en-US" sz="1800" dirty="0">
                <a:solidFill>
                  <a:schemeClr val="tx2">
                    <a:lumMod val="75000"/>
                  </a:schemeClr>
                </a:solidFill>
              </a:rPr>
              <a:t>Provided via email notice or paper statement from bank</a:t>
            </a:r>
          </a:p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Identify spending patterns and red flags</a:t>
            </a:r>
          </a:p>
          <a:p>
            <a:pPr lvl="1"/>
            <a:r>
              <a:rPr lang="en-US" sz="1800" dirty="0">
                <a:solidFill>
                  <a:schemeClr val="tx2">
                    <a:lumMod val="75000"/>
                  </a:schemeClr>
                </a:solidFill>
              </a:rPr>
              <a:t>Bank account constantly negative?</a:t>
            </a:r>
          </a:p>
          <a:p>
            <a:pPr lvl="1"/>
            <a:r>
              <a:rPr lang="en-US" sz="1800" dirty="0">
                <a:solidFill>
                  <a:schemeClr val="tx2">
                    <a:lumMod val="75000"/>
                  </a:schemeClr>
                </a:solidFill>
              </a:rPr>
              <a:t>Unknown transactions from your account?</a:t>
            </a:r>
          </a:p>
          <a:p>
            <a:pPr lvl="1"/>
            <a:r>
              <a:rPr lang="en-US" sz="1800" dirty="0">
                <a:solidFill>
                  <a:schemeClr val="tx2">
                    <a:lumMod val="75000"/>
                  </a:schemeClr>
                </a:solidFill>
              </a:rPr>
              <a:t>Creditors calling you for owed money?</a:t>
            </a:r>
          </a:p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Check credit report annually</a:t>
            </a:r>
          </a:p>
          <a:p>
            <a:pPr lvl="1"/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3 Credit Bureaus: Transunion, Experian, Equifax</a:t>
            </a:r>
          </a:p>
        </p:txBody>
      </p:sp>
      <p:pic>
        <p:nvPicPr>
          <p:cNvPr id="5" name="Picture 4" descr="A piggy bank and a stethoscope&#10;&#10;AI-generated content may be incorrect.">
            <a:extLst>
              <a:ext uri="{FF2B5EF4-FFF2-40B4-BE49-F238E27FC236}">
                <a16:creationId xmlns:a16="http://schemas.microsoft.com/office/drawing/2014/main" id="{9FBAD8AA-EC4B-0632-BE05-DE733B228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9" t="9268" r="32500" b="2779"/>
          <a:stretch/>
        </p:blipFill>
        <p:spPr>
          <a:xfrm>
            <a:off x="6553028" y="1388853"/>
            <a:ext cx="6200947" cy="5469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592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2135C-A80E-04D7-D632-1E4A33326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00150" y="305156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Creating a Budget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7B37C3-8771-ECFC-EE6A-33358BEAB0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2755"/>
            <a:ext cx="7077076" cy="4624208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Use google sheets, excel, a journal, a phone app, </a:t>
            </a:r>
            <a:r>
              <a:rPr lang="en-US" sz="2000" dirty="0" err="1">
                <a:solidFill>
                  <a:schemeClr val="tx2">
                    <a:lumMod val="75000"/>
                  </a:schemeClr>
                </a:solidFill>
              </a:rPr>
              <a:t>etc</a:t>
            </a:r>
            <a:endParaRPr lang="en-US" sz="20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List all monthly expenses </a:t>
            </a:r>
          </a:p>
          <a:p>
            <a:pPr lvl="1"/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Utility Bills</a:t>
            </a:r>
          </a:p>
          <a:p>
            <a:pPr lvl="1"/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Rent</a:t>
            </a:r>
          </a:p>
          <a:p>
            <a:pPr lvl="1"/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Phone</a:t>
            </a:r>
          </a:p>
          <a:p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List monthly income</a:t>
            </a:r>
          </a:p>
          <a:p>
            <a:pPr lvl="1"/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Jobs</a:t>
            </a:r>
          </a:p>
          <a:p>
            <a:pPr lvl="1"/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Social Security</a:t>
            </a:r>
          </a:p>
          <a:p>
            <a:pPr lvl="1"/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Investments</a:t>
            </a:r>
          </a:p>
          <a:p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50/30/20 rule</a:t>
            </a:r>
          </a:p>
          <a:p>
            <a:pPr lvl="1"/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50% of Income to Needs: Groceries, utilities, cell phone, </a:t>
            </a:r>
          </a:p>
          <a:p>
            <a:pPr lvl="1"/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30% of income to Wants: snacks, streaming services, newest phone, trips</a:t>
            </a:r>
          </a:p>
          <a:p>
            <a:pPr lvl="1"/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20% of income to savings or debts: savings account, loans, IRAs, HSA, medical debt</a:t>
            </a:r>
          </a:p>
        </p:txBody>
      </p:sp>
      <p:pic>
        <p:nvPicPr>
          <p:cNvPr id="4" name="Content Placeholder 18">
            <a:extLst>
              <a:ext uri="{FF2B5EF4-FFF2-40B4-BE49-F238E27FC236}">
                <a16:creationId xmlns:a16="http://schemas.microsoft.com/office/drawing/2014/main" id="{971AA9A8-A5B1-94A8-0EDE-CC55BE9FD3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5276" y="110250"/>
            <a:ext cx="4114800" cy="66374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94656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ACCB59-3907-4F8F-3776-155352814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a Budget (continued)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F8D03C-1E06-35E0-2A99-8F8FC08CB6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Utilize multiple bank accounts for expense organization</a:t>
            </a:r>
          </a:p>
          <a:p>
            <a:pPr lvl="1"/>
            <a:r>
              <a:rPr lang="en-US" sz="1600" dirty="0"/>
              <a:t>Subscription Bills</a:t>
            </a:r>
          </a:p>
          <a:p>
            <a:pPr lvl="1"/>
            <a:r>
              <a:rPr lang="en-US" sz="1600" dirty="0"/>
              <a:t>Car/Home </a:t>
            </a:r>
          </a:p>
          <a:p>
            <a:pPr lvl="1"/>
            <a:r>
              <a:rPr lang="en-US" sz="1600" dirty="0"/>
              <a:t>Fun Money</a:t>
            </a:r>
          </a:p>
          <a:p>
            <a:pPr lvl="1"/>
            <a:r>
              <a:rPr lang="en-US" sz="1600" dirty="0"/>
              <a:t>Vacation</a:t>
            </a:r>
          </a:p>
          <a:p>
            <a:r>
              <a:rPr lang="en-US" sz="2000" dirty="0"/>
              <a:t>Just because a bill is not due this month doesn’t mean you don’t have to save for it. (insurance, annual subscriptions, car registration)</a:t>
            </a:r>
          </a:p>
          <a:p>
            <a:r>
              <a:rPr lang="en-US" sz="2000" dirty="0"/>
              <a:t>Utilize a tracking app. (many are free)</a:t>
            </a:r>
          </a:p>
          <a:p>
            <a:r>
              <a:rPr lang="en-US" sz="2000" dirty="0"/>
              <a:t>Try your best to get a grocery budget down. (stores charge different prices for same food products)</a:t>
            </a:r>
          </a:p>
          <a:p>
            <a:r>
              <a:rPr lang="en-US" sz="2000" dirty="0"/>
              <a:t>End goal is to get an idea of how much money you have to move around.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532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74EA8-6F60-77E1-8BA6-9E4016DC9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310441" y="365125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Saving for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A3E9C0-ED7E-F6E4-78A7-1E0B302FA7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8006" y="1601911"/>
            <a:ext cx="5750859" cy="4351338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Understanding your passions in life and what does and doesn’t matter can help to set future goals.</a:t>
            </a:r>
          </a:p>
          <a:p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Short Term: Within 5 years</a:t>
            </a:r>
          </a:p>
          <a:p>
            <a:pPr lvl="1"/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Emergency fund (3-6 months expenses)</a:t>
            </a:r>
          </a:p>
          <a:p>
            <a:pPr lvl="1"/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New laptop</a:t>
            </a:r>
          </a:p>
          <a:p>
            <a:pPr lvl="1"/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Down payment on a car</a:t>
            </a:r>
          </a:p>
          <a:p>
            <a:pPr lvl="1"/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Upcoming vacation</a:t>
            </a:r>
          </a:p>
          <a:p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Long Term: 5 + Years</a:t>
            </a:r>
          </a:p>
          <a:p>
            <a:pPr lvl="1"/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A home</a:t>
            </a:r>
          </a:p>
          <a:p>
            <a:pPr lvl="1"/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Retirement </a:t>
            </a:r>
          </a:p>
          <a:p>
            <a:pPr lvl="1"/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Education</a:t>
            </a:r>
          </a:p>
          <a:p>
            <a:pPr lvl="1"/>
            <a:endParaRPr lang="en-US" sz="1600" dirty="0"/>
          </a:p>
          <a:p>
            <a:pPr lvl="1"/>
            <a:endParaRPr lang="en-US" sz="1600" dirty="0"/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pic>
        <p:nvPicPr>
          <p:cNvPr id="5124" name="Picture 4" descr="Fiji Motor Services | Carpenters Motors Fiji | Vehicle Dealer">
            <a:extLst>
              <a:ext uri="{FF2B5EF4-FFF2-40B4-BE49-F238E27FC236}">
                <a16:creationId xmlns:a16="http://schemas.microsoft.com/office/drawing/2014/main" id="{3202F283-473A-837D-2E24-E9DB281C03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9144" y="338138"/>
            <a:ext cx="4514850" cy="2705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house with a sign in front of it&#10;&#10;AI-generated content may be incorrect.">
            <a:extLst>
              <a:ext uri="{FF2B5EF4-FFF2-40B4-BE49-F238E27FC236}">
                <a16:creationId xmlns:a16="http://schemas.microsoft.com/office/drawing/2014/main" id="{016700C3-EC22-78B8-4ECE-B10946CB98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741" y="3429000"/>
            <a:ext cx="5750859" cy="32862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761604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D16F4-61BD-3D03-72B7-A0B2EFC8C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52575" y="279741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Managing Debt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4F95C-95D1-B8EE-3EC0-E9B9D44664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611" y="1337094"/>
            <a:ext cx="11708921" cy="5081408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Good Debt</a:t>
            </a:r>
          </a:p>
          <a:p>
            <a:pPr lvl="1"/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Education</a:t>
            </a:r>
          </a:p>
          <a:p>
            <a:pPr lvl="1"/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Home Mortgage</a:t>
            </a:r>
          </a:p>
          <a:p>
            <a:pPr lvl="1"/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Planned loans for business</a:t>
            </a:r>
          </a:p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Bad Debt</a:t>
            </a:r>
          </a:p>
          <a:p>
            <a:pPr lvl="1"/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Pay day loans</a:t>
            </a:r>
          </a:p>
          <a:p>
            <a:pPr lvl="1"/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Credit Cards (when not paid in full)</a:t>
            </a:r>
          </a:p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Strategies to reduce existing debt</a:t>
            </a:r>
          </a:p>
          <a:p>
            <a:pPr lvl="1"/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Snowball Method: Payoff smallest debts first</a:t>
            </a:r>
          </a:p>
          <a:p>
            <a:pPr lvl="1"/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Avalanche Method: Pay highest interest debts first</a:t>
            </a:r>
          </a:p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Avoiding future debt</a:t>
            </a:r>
          </a:p>
          <a:p>
            <a:pPr lvl="1"/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Live within your means</a:t>
            </a:r>
          </a:p>
          <a:p>
            <a:pPr lvl="1"/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Avoid impulse spending</a:t>
            </a:r>
          </a:p>
          <a:p>
            <a:pPr lvl="1"/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Save over taking loans</a:t>
            </a:r>
          </a:p>
          <a:p>
            <a:endParaRPr lang="en-US" dirty="0"/>
          </a:p>
        </p:txBody>
      </p:sp>
      <p:pic>
        <p:nvPicPr>
          <p:cNvPr id="7" name="Picture 6" descr="A hand handing over money to another hand&#10;&#10;AI-generated content may be incorrect.">
            <a:extLst>
              <a:ext uri="{FF2B5EF4-FFF2-40B4-BE49-F238E27FC236}">
                <a16:creationId xmlns:a16="http://schemas.microsoft.com/office/drawing/2014/main" id="{F042B287-86E5-9A60-26D0-B98473745B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568" y="355107"/>
            <a:ext cx="5026980" cy="3351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902859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6AE7237-7578-DC57-689C-87BDCE521C30}"/>
              </a:ext>
            </a:extLst>
          </p:cNvPr>
          <p:cNvSpPr/>
          <p:nvPr/>
        </p:nvSpPr>
        <p:spPr>
          <a:xfrm>
            <a:off x="9339309" y="4829452"/>
            <a:ext cx="2852691" cy="23348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698DA4-D0EF-EFAE-87D8-5ACF3975E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267310" y="1825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chemeClr val="tx2">
                    <a:lumMod val="75000"/>
                  </a:schemeClr>
                </a:solidFill>
              </a:rPr>
              <a:t>Building Credit Responsibly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05BD53-49BA-7ECD-5BDB-0F1A753174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806" y="1008879"/>
            <a:ext cx="5087471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A Credit Score is to show how good of a borrower an individual is. It’s calculated based off:</a:t>
            </a:r>
          </a:p>
          <a:p>
            <a:pPr lvl="1"/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Payment History (High impact on score)</a:t>
            </a:r>
          </a:p>
          <a:p>
            <a:pPr lvl="1"/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Credit card utilization (High impact on score)</a:t>
            </a:r>
          </a:p>
          <a:p>
            <a:pPr lvl="1"/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Derogatory marks (High impact on score)</a:t>
            </a:r>
          </a:p>
          <a:p>
            <a:pPr lvl="1"/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Age of credit history (medium impact on score)</a:t>
            </a:r>
          </a:p>
          <a:p>
            <a:pPr lvl="1"/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Total Accounts (low impact on score)</a:t>
            </a:r>
          </a:p>
          <a:p>
            <a:pPr lvl="1"/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Hard Inquires (low impact on score) </a:t>
            </a:r>
          </a:p>
          <a:p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Importance</a:t>
            </a:r>
          </a:p>
          <a:p>
            <a:pPr lvl="1"/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Better credit can get lower interest rates</a:t>
            </a:r>
          </a:p>
          <a:p>
            <a:pPr lvl="1"/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More institutions willing to lend to you with good credit</a:t>
            </a:r>
          </a:p>
          <a:p>
            <a:pPr lvl="1"/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Some jobs look at credit score </a:t>
            </a:r>
          </a:p>
          <a:p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Tips for a healthy score</a:t>
            </a:r>
          </a:p>
          <a:p>
            <a:pPr lvl="1"/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Pay bills on time</a:t>
            </a:r>
          </a:p>
          <a:p>
            <a:pPr lvl="1"/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Keep credit balance below 30% of total limit</a:t>
            </a:r>
          </a:p>
          <a:p>
            <a:pPr lvl="1"/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Review credit reports regularly</a:t>
            </a:r>
          </a:p>
          <a:p>
            <a:pPr lvl="1"/>
            <a:r>
              <a:rPr lang="en-US" sz="1600" dirty="0">
                <a:solidFill>
                  <a:schemeClr val="tx2">
                    <a:lumMod val="75000"/>
                  </a:schemeClr>
                </a:solidFill>
              </a:rPr>
              <a:t>Don’t apply for too many loans in a short period of time</a:t>
            </a:r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F3660B-629F-7D11-2C98-F1B26ABBD6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1713" y="355623"/>
            <a:ext cx="5531224" cy="2828925"/>
          </a:xfrm>
          <a:prstGeom prst="rect">
            <a:avLst/>
          </a:prstGeom>
        </p:spPr>
      </p:pic>
      <p:pic>
        <p:nvPicPr>
          <p:cNvPr id="4" name="Picture 3" descr="A person holding a phone&#10;&#10;AI-generated content may be incorrect.">
            <a:extLst>
              <a:ext uri="{FF2B5EF4-FFF2-40B4-BE49-F238E27FC236}">
                <a16:creationId xmlns:a16="http://schemas.microsoft.com/office/drawing/2014/main" id="{739CE1F9-23F4-F1CC-5872-2346BEE5B0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6" r="6132" b="8872"/>
          <a:stretch/>
        </p:blipFill>
        <p:spPr>
          <a:xfrm>
            <a:off x="5971713" y="3250954"/>
            <a:ext cx="5531224" cy="35887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0212359"/>
      </p:ext>
    </p:extLst>
  </p:cSld>
  <p:clrMapOvr>
    <a:masterClrMapping/>
  </p:clrMapOvr>
</p:sld>
</file>

<file path=ppt/theme/theme1.xml><?xml version="1.0" encoding="utf-8"?>
<a:theme xmlns:a="http://schemas.openxmlformats.org/drawingml/2006/main" name="csb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sb" id="{DE567AD1-25A3-438A-ACE8-D914033415D1}" vid="{5E144C78-0EAF-4A1F-8139-AAAB94A4872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1919</TotalTime>
  <Words>904</Words>
  <Application>Microsoft Office PowerPoint</Application>
  <PresentationFormat>Widescreen</PresentationFormat>
  <Paragraphs>147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Aptos</vt:lpstr>
      <vt:lpstr>Arial</vt:lpstr>
      <vt:lpstr>Century Gothic</vt:lpstr>
      <vt:lpstr>csb</vt:lpstr>
      <vt:lpstr>Dollars &amp; Sense: How to Build Your Financial Wellness  Presented by Jordan Gray </vt:lpstr>
      <vt:lpstr>Topics to Cover</vt:lpstr>
      <vt:lpstr>Why Financial Literacy Matters</vt:lpstr>
      <vt:lpstr>Assessing Your Current Financial Health </vt:lpstr>
      <vt:lpstr>Creating a Budget</vt:lpstr>
      <vt:lpstr>Creating a Budget (continued)</vt:lpstr>
      <vt:lpstr>Saving for Goals</vt:lpstr>
      <vt:lpstr>Managing Debt </vt:lpstr>
      <vt:lpstr>Building Credit Responsibly</vt:lpstr>
      <vt:lpstr>Understanding Investments</vt:lpstr>
      <vt:lpstr>Avoiding Common Financial Mistakes</vt:lpstr>
      <vt:lpstr>Helpful Resources</vt:lpstr>
      <vt:lpstr>Value Added Services</vt:lpstr>
      <vt:lpstr>Conclusion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Citizens State Bank Money Basics</dc:title>
  <dc:creator>Jordan Gray</dc:creator>
  <cp:lastModifiedBy>Jordan Gray</cp:lastModifiedBy>
  <cp:revision>11</cp:revision>
  <dcterms:created xsi:type="dcterms:W3CDTF">2024-12-11T01:10:04Z</dcterms:created>
  <dcterms:modified xsi:type="dcterms:W3CDTF">2025-02-10T15:01:57Z</dcterms:modified>
</cp:coreProperties>
</file>